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870" r:id="rId2"/>
    <p:sldId id="892" r:id="rId3"/>
    <p:sldId id="895" r:id="rId4"/>
    <p:sldId id="916" r:id="rId5"/>
    <p:sldId id="917" r:id="rId6"/>
    <p:sldId id="918" r:id="rId7"/>
    <p:sldId id="91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892"/>
            <p14:sldId id="895"/>
            <p14:sldId id="916"/>
            <p14:sldId id="917"/>
            <p14:sldId id="918"/>
            <p14:sldId id="9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2857" autoAdjust="0"/>
  </p:normalViewPr>
  <p:slideViewPr>
    <p:cSldViewPr snapToGrid="0">
      <p:cViewPr>
        <p:scale>
          <a:sx n="97" d="100"/>
          <a:sy n="97" d="100"/>
        </p:scale>
        <p:origin x="600" y="26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-783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29/07/2022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29/07/2022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B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9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Scripting simple terms – </a:t>
            </a:r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a script is a lightweight, quickly constructed, possibly single-use tool. It's usually interpreted, not compiled.  </a:t>
            </a:r>
            <a:r>
              <a:rPr lang="en-US" sz="14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Python</a:t>
            </a:r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4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bash</a:t>
            </a:r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examples of languages used to build scripts.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a script in a text editor to see what it does.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program is constructed in a compiled language, like C or C++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quicker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latter's instructions have been compiled into bytecode or machine language that makes it very difficult for humans to understand, without specialized tools.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2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9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63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1843"/>
            <a:ext cx="10515600" cy="3555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208318"/>
            <a:ext cx="10515600" cy="87806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8033F9-D22B-036E-2BD3-21E1FBD47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436" y="574896"/>
            <a:ext cx="10511366" cy="403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10419F"/>
                </a:solidFill>
                <a:latin typeface="Avenir" panose="02000503020000020003" pitchFamily="2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D522F2-362D-5026-1C1C-D55B50EB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65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4E4A8-5374-4540-8EC9-1B2F7DEC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A8B17-0378-4E7B-9A04-3BBE37E2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37356-21D8-4334-6EC1-4FE41F7BB56F}"/>
              </a:ext>
            </a:extLst>
          </p:cNvPr>
          <p:cNvCxnSpPr>
            <a:cxnSpLocks/>
          </p:cNvCxnSpPr>
          <p:nvPr userDrawn="1"/>
        </p:nvCxnSpPr>
        <p:spPr>
          <a:xfrm>
            <a:off x="849087" y="103912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C90B548-CC5D-E9B2-BF30-6827C04714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929" y="6221961"/>
            <a:ext cx="525269" cy="499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949537-FD54-9ED5-F51E-913DF1CD50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804807" y="331013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Summer Coding Camp 2022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804807" y="1668192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Cheminformatics, Bash scripts, Computational Chemistry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804807" y="1137544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Class - 4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638"/>
            <a:ext cx="8748251" cy="5258646"/>
          </a:xfrm>
        </p:spPr>
        <p:txBody>
          <a:bodyPr>
            <a:normAutofit/>
          </a:bodyPr>
          <a:lstStyle/>
          <a:p>
            <a:r>
              <a:rPr lang="en-US" dirty="0"/>
              <a:t>Molecular representations</a:t>
            </a:r>
          </a:p>
          <a:p>
            <a:r>
              <a:rPr lang="en-US" dirty="0"/>
              <a:t>Rdkit</a:t>
            </a:r>
          </a:p>
          <a:p>
            <a:r>
              <a:rPr lang="en-US" dirty="0"/>
              <a:t>Creating molecules</a:t>
            </a:r>
          </a:p>
          <a:p>
            <a:r>
              <a:rPr lang="en-US" dirty="0"/>
              <a:t>Bash scripting -&gt; running computational calculations</a:t>
            </a:r>
          </a:p>
          <a:p>
            <a:r>
              <a:rPr lang="en-US" dirty="0" err="1"/>
              <a:t>Cclib</a:t>
            </a:r>
            <a:endParaRPr lang="en-US" dirty="0"/>
          </a:p>
          <a:p>
            <a:r>
              <a:rPr lang="en-US" dirty="0"/>
              <a:t>Output analysis</a:t>
            </a:r>
          </a:p>
          <a:p>
            <a:r>
              <a:rPr lang="en-US" dirty="0"/>
              <a:t>AQME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Today’s Basic 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Getting Started with the RDKit in Python — The RDKit 2022.03.1 documentation">
            <a:extLst>
              <a:ext uri="{FF2B5EF4-FFF2-40B4-BE49-F238E27FC236}">
                <a16:creationId xmlns:a16="http://schemas.microsoft.com/office/drawing/2014/main" id="{95F2DA4E-CB79-6629-D635-14F66FE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8" y="1312791"/>
            <a:ext cx="1637229" cy="17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CLIB: A Python Library That Provides Parsers">
            <a:extLst>
              <a:ext uri="{FF2B5EF4-FFF2-40B4-BE49-F238E27FC236}">
                <a16:creationId xmlns:a16="http://schemas.microsoft.com/office/drawing/2014/main" id="{824C3633-1F5D-4D85-22E4-CB1F7109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37" y="3594552"/>
            <a:ext cx="2828068" cy="15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ntro to Bash Scripting. Building tools for basic command-line… | by  Kenneth Reilly | ITNEXT">
            <a:extLst>
              <a:ext uri="{FF2B5EF4-FFF2-40B4-BE49-F238E27FC236}">
                <a16:creationId xmlns:a16="http://schemas.microsoft.com/office/drawing/2014/main" id="{680FC088-926E-487D-B21A-85B68D4F2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7736" r="23664" b="30679"/>
          <a:stretch/>
        </p:blipFill>
        <p:spPr bwMode="auto">
          <a:xfrm>
            <a:off x="8863781" y="1526935"/>
            <a:ext cx="3109294" cy="13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1" y="1185293"/>
            <a:ext cx="10511366" cy="5151086"/>
          </a:xfrm>
        </p:spPr>
        <p:txBody>
          <a:bodyPr>
            <a:normAutofit/>
          </a:bodyPr>
          <a:lstStyle/>
          <a:p>
            <a:r>
              <a:rPr lang="en-US" dirty="0"/>
              <a:t>Molecular model </a:t>
            </a:r>
          </a:p>
          <a:p>
            <a:r>
              <a:rPr lang="en-US" dirty="0"/>
              <a:t>Computationally</a:t>
            </a:r>
          </a:p>
          <a:p>
            <a:pPr lvl="1"/>
            <a:r>
              <a:rPr lang="en-US" dirty="0"/>
              <a:t>Software's such as gaussian, </a:t>
            </a:r>
            <a:r>
              <a:rPr lang="en-US" dirty="0" err="1"/>
              <a:t>pymol</a:t>
            </a:r>
            <a:r>
              <a:rPr lang="en-US" dirty="0"/>
              <a:t>, Avogadro, </a:t>
            </a:r>
            <a:r>
              <a:rPr lang="en-US" dirty="0" err="1"/>
              <a:t>molden</a:t>
            </a:r>
            <a:endParaRPr lang="en-US" dirty="0"/>
          </a:p>
          <a:p>
            <a:r>
              <a:rPr lang="en-US" dirty="0"/>
              <a:t>How do these software's create them?</a:t>
            </a:r>
          </a:p>
          <a:p>
            <a:pPr lvl="1"/>
            <a:r>
              <a:rPr lang="en-US" dirty="0"/>
              <a:t>specify distances, angles dihedrals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Impossible to do for all structures.</a:t>
            </a:r>
          </a:p>
          <a:p>
            <a:r>
              <a:rPr lang="en-US" dirty="0"/>
              <a:t>Other representations of molecules</a:t>
            </a:r>
          </a:p>
          <a:p>
            <a:pPr lvl="1"/>
            <a:r>
              <a:rPr lang="en-US" dirty="0"/>
              <a:t>ChemDraw</a:t>
            </a:r>
          </a:p>
          <a:p>
            <a:pPr lvl="1"/>
            <a:r>
              <a:rPr lang="en-US" dirty="0"/>
              <a:t>2D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Making molecules – 3D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AF34CA-DC0A-2F94-7BB3-AE1F11D59A24}"/>
              </a:ext>
            </a:extLst>
          </p:cNvPr>
          <p:cNvSpPr txBox="1">
            <a:spLocks/>
          </p:cNvSpPr>
          <p:nvPr/>
        </p:nvSpPr>
        <p:spPr>
          <a:xfrm>
            <a:off x="6704278" y="4924792"/>
            <a:ext cx="2159503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Molecular model - Wikipedia">
            <a:extLst>
              <a:ext uri="{FF2B5EF4-FFF2-40B4-BE49-F238E27FC236}">
                <a16:creationId xmlns:a16="http://schemas.microsoft.com/office/drawing/2014/main" id="{B5D7F0E7-894B-B8A6-DBFB-7CFA2F50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50" y="1224222"/>
            <a:ext cx="1873753" cy="13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metal, accessory, several&#10;&#10;Description automatically generated">
            <a:extLst>
              <a:ext uri="{FF2B5EF4-FFF2-40B4-BE49-F238E27FC236}">
                <a16:creationId xmlns:a16="http://schemas.microsoft.com/office/drawing/2014/main" id="{9B49B0A1-CA35-AAC1-3780-11B619111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04" y="2985766"/>
            <a:ext cx="1847850" cy="1387743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2388F6E7-F081-2C15-2D79-8421B784D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28" y="2797884"/>
            <a:ext cx="2825750" cy="168275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E85837D-77E3-EBDB-0E66-4FE9AD182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/>
          <a:stretch/>
        </p:blipFill>
        <p:spPr>
          <a:xfrm>
            <a:off x="1788505" y="2987255"/>
            <a:ext cx="2714408" cy="166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726912-B44F-9CA9-3890-B6365F86C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403" y="5078214"/>
            <a:ext cx="1727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1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1" y="1185293"/>
            <a:ext cx="10511366" cy="4990220"/>
          </a:xfrm>
        </p:spPr>
        <p:txBody>
          <a:bodyPr>
            <a:normAutofit/>
          </a:bodyPr>
          <a:lstStyle/>
          <a:p>
            <a:r>
              <a:rPr lang="en-US" dirty="0"/>
              <a:t>From a ChemDraw -&gt; Get representation of molecule</a:t>
            </a:r>
          </a:p>
          <a:p>
            <a:r>
              <a:rPr lang="en-US" dirty="0"/>
              <a:t>SMILES</a:t>
            </a:r>
          </a:p>
          <a:p>
            <a:pPr lvl="1"/>
            <a:r>
              <a:rPr lang="en-US" dirty="0"/>
              <a:t>CCCC1=CC=CC=C</a:t>
            </a:r>
          </a:p>
          <a:p>
            <a:r>
              <a:rPr lang="en-US" dirty="0"/>
              <a:t>SLN</a:t>
            </a:r>
          </a:p>
          <a:p>
            <a:pPr lvl="1"/>
            <a:r>
              <a:rPr lang="en-US" dirty="0"/>
              <a:t>CCCC[4]=CC=CC=C@5</a:t>
            </a:r>
          </a:p>
          <a:p>
            <a:r>
              <a:rPr lang="en-US" dirty="0"/>
              <a:t>InChI</a:t>
            </a:r>
          </a:p>
          <a:p>
            <a:pPr lvl="1"/>
            <a:r>
              <a:rPr lang="en-US" dirty="0"/>
              <a:t>ODLMAHJVESYWTB-UHFFFAOYSA-N</a:t>
            </a:r>
          </a:p>
          <a:p>
            <a:r>
              <a:rPr lang="en-US" dirty="0"/>
              <a:t>InChI Key</a:t>
            </a:r>
          </a:p>
          <a:p>
            <a:pPr lvl="1"/>
            <a:r>
              <a:rPr lang="en-US" dirty="0"/>
              <a:t>ODLMAHJVESYWTB-UHFFFAOYSA-N</a:t>
            </a:r>
          </a:p>
          <a:p>
            <a:pPr lvl="1"/>
            <a:endParaRPr lang="en-US" dirty="0"/>
          </a:p>
          <a:p>
            <a:r>
              <a:rPr lang="en-US" dirty="0"/>
              <a:t>How can you use theses?</a:t>
            </a:r>
          </a:p>
          <a:p>
            <a:pPr lvl="1"/>
            <a:r>
              <a:rPr lang="en-US" dirty="0"/>
              <a:t>Google these you can get existing 3D coordinates</a:t>
            </a:r>
          </a:p>
          <a:p>
            <a:pPr lvl="1"/>
            <a:r>
              <a:rPr lang="en-US" dirty="0">
                <a:hlinkClick r:id="rId3"/>
              </a:rPr>
              <a:t>https://pubchem.ncbi.nlm.nih.gov/</a:t>
            </a:r>
            <a:endParaRPr lang="en-US" dirty="0"/>
          </a:p>
          <a:p>
            <a:pPr lvl="1"/>
            <a:r>
              <a:rPr lang="en-US" dirty="0"/>
              <a:t>Check the above link -&gt; get the benzaldehyde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AF34CA-DC0A-2F94-7BB3-AE1F11D59A24}"/>
              </a:ext>
            </a:extLst>
          </p:cNvPr>
          <p:cNvSpPr txBox="1">
            <a:spLocks/>
          </p:cNvSpPr>
          <p:nvPr/>
        </p:nvSpPr>
        <p:spPr>
          <a:xfrm>
            <a:off x="6704278" y="4924792"/>
            <a:ext cx="2159503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26912-B44F-9CA9-3890-B6365F86C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1" y="2216843"/>
            <a:ext cx="1727200" cy="8382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5BA24B9-4BD0-9A62-5695-B5BAE8A68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30" y="1432843"/>
            <a:ext cx="3683287" cy="1988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80BF04-9429-01A3-D96F-993D9171363D}"/>
              </a:ext>
            </a:extLst>
          </p:cNvPr>
          <p:cNvSpPr txBox="1"/>
          <p:nvPr/>
        </p:nvSpPr>
        <p:spPr>
          <a:xfrm>
            <a:off x="742122" y="635081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https://</a:t>
            </a:r>
            <a:r>
              <a:rPr lang="en-US" sz="1000" dirty="0" err="1">
                <a:latin typeface="Avenir Book" panose="02000503020000020003" pitchFamily="2" charset="0"/>
              </a:rPr>
              <a:t>pubchem.ncbi.nlm.nih.gov</a:t>
            </a:r>
            <a:r>
              <a:rPr lang="en-US" sz="1000" dirty="0">
                <a:latin typeface="Avenir Book" panose="02000503020000020003" pitchFamily="2" charset="0"/>
              </a:rPr>
              <a:t>/compound/240</a:t>
            </a:r>
          </a:p>
        </p:txBody>
      </p:sp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D6EDB8-8181-B8B5-7553-CA8507C29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8" y="3793555"/>
            <a:ext cx="5075462" cy="22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1" y="1185293"/>
            <a:ext cx="10511366" cy="4990220"/>
          </a:xfrm>
        </p:spPr>
        <p:txBody>
          <a:bodyPr>
            <a:normAutofit/>
          </a:bodyPr>
          <a:lstStyle/>
          <a:p>
            <a:r>
              <a:rPr lang="en-US" dirty="0"/>
              <a:t>PubChem </a:t>
            </a:r>
          </a:p>
          <a:p>
            <a:pPr lvl="1"/>
            <a:r>
              <a:rPr lang="en-US" dirty="0"/>
              <a:t>Existing structure</a:t>
            </a:r>
          </a:p>
          <a:p>
            <a:pPr lvl="1"/>
            <a:r>
              <a:rPr lang="en-US" dirty="0"/>
              <a:t>Not effective for large set of molecules</a:t>
            </a:r>
          </a:p>
          <a:p>
            <a:pPr lvl="1"/>
            <a:r>
              <a:rPr lang="en-US" dirty="0"/>
              <a:t>They have a Python API module but still its only for molecules that are on there</a:t>
            </a:r>
          </a:p>
          <a:p>
            <a:r>
              <a:rPr lang="en-US" dirty="0"/>
              <a:t>To extend to any new molecule for 3D structure</a:t>
            </a:r>
          </a:p>
          <a:p>
            <a:pPr lvl="1"/>
            <a:r>
              <a:rPr lang="en-US" dirty="0"/>
              <a:t>Cheminformatics packages -&gt; RDKit, Openbabel</a:t>
            </a:r>
          </a:p>
          <a:p>
            <a:r>
              <a:rPr lang="en-US" dirty="0"/>
              <a:t>RDKit</a:t>
            </a:r>
          </a:p>
          <a:p>
            <a:pPr lvl="1"/>
            <a:r>
              <a:rPr lang="en-US" dirty="0"/>
              <a:t>Useful library to do multiple things</a:t>
            </a:r>
          </a:p>
          <a:p>
            <a:pPr lvl="1"/>
            <a:r>
              <a:rPr lang="en-US" dirty="0"/>
              <a:t>Create 3D structures</a:t>
            </a:r>
          </a:p>
          <a:p>
            <a:pPr lvl="1"/>
            <a:r>
              <a:rPr lang="en-US" dirty="0"/>
              <a:t>Get properties of molecules</a:t>
            </a:r>
          </a:p>
          <a:p>
            <a:pPr lvl="1"/>
            <a:r>
              <a:rPr lang="en-US" dirty="0"/>
              <a:t>Generate products of reactions between reactants</a:t>
            </a:r>
          </a:p>
          <a:p>
            <a:pPr marL="457177" lvl="1" indent="0">
              <a:buNone/>
            </a:pP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2D -&gt; 3D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AF34CA-DC0A-2F94-7BB3-AE1F11D59A24}"/>
              </a:ext>
            </a:extLst>
          </p:cNvPr>
          <p:cNvSpPr txBox="1">
            <a:spLocks/>
          </p:cNvSpPr>
          <p:nvPr/>
        </p:nvSpPr>
        <p:spPr>
          <a:xfrm>
            <a:off x="6704278" y="4924792"/>
            <a:ext cx="2159503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0BF04-9429-01A3-D96F-993D9171363D}"/>
              </a:ext>
            </a:extLst>
          </p:cNvPr>
          <p:cNvSpPr txBox="1"/>
          <p:nvPr/>
        </p:nvSpPr>
        <p:spPr>
          <a:xfrm>
            <a:off x="742122" y="635081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https://</a:t>
            </a:r>
            <a:r>
              <a:rPr lang="en-US" sz="1000" dirty="0" err="1">
                <a:latin typeface="Avenir Book" panose="02000503020000020003" pitchFamily="2" charset="0"/>
              </a:rPr>
              <a:t>pubchem.ncbi.nlm.nih.gov</a:t>
            </a:r>
            <a:r>
              <a:rPr lang="en-US" sz="1000" dirty="0">
                <a:latin typeface="Avenir Book" panose="02000503020000020003" pitchFamily="2" charset="0"/>
              </a:rPr>
              <a:t>/compound/240</a:t>
            </a:r>
          </a:p>
        </p:txBody>
      </p:sp>
    </p:spTree>
    <p:extLst>
      <p:ext uri="{BB962C8B-B14F-4D97-AF65-F5344CB8AC3E}">
        <p14:creationId xmlns:p14="http://schemas.microsoft.com/office/powerpoint/2010/main" val="249111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1" y="1185293"/>
            <a:ext cx="10511366" cy="4990220"/>
          </a:xfrm>
        </p:spPr>
        <p:txBody>
          <a:bodyPr>
            <a:normAutofit/>
          </a:bodyPr>
          <a:lstStyle/>
          <a:p>
            <a:r>
              <a:rPr lang="en-US" dirty="0"/>
              <a:t>Scripting language used for high performance computing</a:t>
            </a:r>
          </a:p>
          <a:p>
            <a:r>
              <a:rPr lang="en-US" dirty="0"/>
              <a:t>Running large programs</a:t>
            </a:r>
          </a:p>
          <a:p>
            <a:pPr lvl="1"/>
            <a:r>
              <a:rPr lang="en-US" dirty="0"/>
              <a:t>Gaussian</a:t>
            </a:r>
          </a:p>
          <a:p>
            <a:pPr lvl="1"/>
            <a:r>
              <a:rPr lang="en-US" dirty="0"/>
              <a:t>Turbomol</a:t>
            </a:r>
          </a:p>
          <a:p>
            <a:pPr lvl="1"/>
            <a:r>
              <a:rPr lang="en-US" dirty="0"/>
              <a:t>ORCA</a:t>
            </a:r>
          </a:p>
          <a:p>
            <a:r>
              <a:rPr lang="en-US" dirty="0"/>
              <a:t>Can generally run small python scripts in it as well</a:t>
            </a:r>
          </a:p>
          <a:p>
            <a:r>
              <a:rPr lang="en-US" dirty="0"/>
              <a:t>Used to allocate computational resources</a:t>
            </a:r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Running on clusters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AF34CA-DC0A-2F94-7BB3-AE1F11D59A24}"/>
              </a:ext>
            </a:extLst>
          </p:cNvPr>
          <p:cNvSpPr txBox="1">
            <a:spLocks/>
          </p:cNvSpPr>
          <p:nvPr/>
        </p:nvSpPr>
        <p:spPr>
          <a:xfrm>
            <a:off x="6704278" y="4924792"/>
            <a:ext cx="2159503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4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CDC-6FAD-6382-9BF8-BA1F4B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CCLlib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EB4-1F1F-8F8B-0242-F633CE4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1" y="1185293"/>
            <a:ext cx="10511366" cy="4990220"/>
          </a:xfrm>
        </p:spPr>
        <p:txBody>
          <a:bodyPr>
            <a:normAutofit/>
          </a:bodyPr>
          <a:lstStyle/>
          <a:p>
            <a:r>
              <a:rPr lang="en-US" dirty="0"/>
              <a:t>Parser for analyzing computational outputs </a:t>
            </a:r>
          </a:p>
          <a:p>
            <a:r>
              <a:rPr lang="en-US" dirty="0"/>
              <a:t>Used to gather necessary computational data</a:t>
            </a:r>
          </a:p>
          <a:p>
            <a:r>
              <a:rPr lang="en-US" dirty="0"/>
              <a:t>Can handle multiple computational chemistry programs!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5C9A-B8D8-59E1-631C-CF9DE45CC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Output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247C-D2E7-9E96-7600-6A8CB14B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AF34CA-DC0A-2F94-7BB3-AE1F11D59A24}"/>
              </a:ext>
            </a:extLst>
          </p:cNvPr>
          <p:cNvSpPr txBox="1">
            <a:spLocks/>
          </p:cNvSpPr>
          <p:nvPr/>
        </p:nvSpPr>
        <p:spPr>
          <a:xfrm>
            <a:off x="6704278" y="4924792"/>
            <a:ext cx="2159503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5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1008 helv.pptx" id="{FDCE04BD-4150-4D98-BB4C-2365031470C6}" vid="{FEE20070-EC53-47A4-BE3E-A63238F85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50885</TotalTime>
  <Words>405</Words>
  <Application>Microsoft Macintosh PowerPoint</Application>
  <PresentationFormat>Widescreen</PresentationFormat>
  <Paragraphs>95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Avenir</vt:lpstr>
      <vt:lpstr>Avenir Book</vt:lpstr>
      <vt:lpstr>Avenir Medium</vt:lpstr>
      <vt:lpstr>Calibri</vt:lpstr>
      <vt:lpstr>Gill Sans</vt:lpstr>
      <vt:lpstr>Wingdings</vt:lpstr>
      <vt:lpstr>Wingdings 2</vt:lpstr>
      <vt:lpstr>Office Theme</vt:lpstr>
      <vt:lpstr>PowerPoint Presentation</vt:lpstr>
      <vt:lpstr>Contents</vt:lpstr>
      <vt:lpstr>Molecular representations</vt:lpstr>
      <vt:lpstr>Molecular representations</vt:lpstr>
      <vt:lpstr>RDKit</vt:lpstr>
      <vt:lpstr>Bash Scripting</vt:lpstr>
      <vt:lpstr>CCLlib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Photocatalytic synthesis of indolines</dc:title>
  <dc:creator>Zachariah Lockhart</dc:creator>
  <cp:lastModifiedBy>Santhanalakkshmi Vejaykummar,Shree Sowndarya</cp:lastModifiedBy>
  <cp:revision>1430</cp:revision>
  <cp:lastPrinted>2022-04-05T22:36:05Z</cp:lastPrinted>
  <dcterms:created xsi:type="dcterms:W3CDTF">2018-10-07T21:39:44Z</dcterms:created>
  <dcterms:modified xsi:type="dcterms:W3CDTF">2022-07-29T21:30:35Z</dcterms:modified>
</cp:coreProperties>
</file>